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62" r:id="rId3"/>
    <p:sldId id="263" r:id="rId4"/>
    <p:sldId id="264" r:id="rId5"/>
    <p:sldId id="265" r:id="rId6"/>
    <p:sldId id="266" r:id="rId7"/>
    <p:sldId id="257" r:id="rId8"/>
    <p:sldId id="258" r:id="rId9"/>
    <p:sldId id="259" r:id="rId10"/>
    <p:sldId id="260" r:id="rId11"/>
    <p:sldId id="261" r:id="rId12"/>
    <p:sldId id="267" r:id="rId13"/>
    <p:sldId id="268" r:id="rId14"/>
    <p:sldId id="269"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6" d="100"/>
          <a:sy n="106" d="100"/>
        </p:scale>
        <p:origin x="79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3392F46-5191-48B8-83A1-088D0609A048}" type="datetimeFigureOut">
              <a:rPr lang="en-US" smtClean="0"/>
              <a:t>12/2/2024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2D21DB-7ACC-4EAC-B8B6-5F323F2927E6}" type="slidenum">
              <a:rPr lang="en-US" smtClean="0"/>
              <a:t>‹#›</a:t>
            </a:fld>
            <a:endParaRPr lang="en-US"/>
          </a:p>
        </p:txBody>
      </p:sp>
    </p:spTree>
    <p:extLst>
      <p:ext uri="{BB962C8B-B14F-4D97-AF65-F5344CB8AC3E}">
        <p14:creationId xmlns:p14="http://schemas.microsoft.com/office/powerpoint/2010/main" val="21866078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92D21DB-7ACC-4EAC-B8B6-5F323F2927E6}" type="slidenum">
              <a:rPr lang="en-US" smtClean="0"/>
              <a:t>5</a:t>
            </a:fld>
            <a:endParaRPr lang="en-US"/>
          </a:p>
        </p:txBody>
      </p:sp>
    </p:spTree>
    <p:extLst>
      <p:ext uri="{BB962C8B-B14F-4D97-AF65-F5344CB8AC3E}">
        <p14:creationId xmlns:p14="http://schemas.microsoft.com/office/powerpoint/2010/main" val="3556173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F49D5-9250-4D09-42F8-4698AF03B3D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59EE76-9198-8460-268D-0D070E5DA7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2FFE128-0ECF-1F24-CAB4-28C6F4217EFB}"/>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E013F2FF-7312-0562-ED86-901CBE3489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EE5523-9119-B068-AF8A-D3F66D908F03}"/>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5111333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B428C-FFD6-49AE-BAF2-E5D21A05CC0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F211B87-EDA2-A0C2-7B14-45751FFEF7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3B23AC-6E3E-1510-1D7A-8AD64CB0344E}"/>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D142A8BC-0F7F-0FA4-39AA-776F72E561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CDCCF8-9E1A-DF70-D7C7-14D7B9A80348}"/>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449593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80F7BB-4D5A-21CD-EEEC-26DEE584DF7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4653D17-90AF-E32F-A846-9CBD6AC92A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A1ED5B-6938-54C2-4C30-21A21966A16C}"/>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C803D548-63D4-758B-F3CE-5DDFC74FC8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0D9C55-C336-BEAF-A9F1-FFB7085ED22C}"/>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2819612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34509-C846-3895-67E1-7CEC7E872A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65AC9D-F4BC-AA56-0019-9730D33A2A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EF14F7-E26C-33E3-79DB-BDC9557FF112}"/>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B9CD82AB-6BE5-6858-1175-7037ECD2A7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3B7B0C3-7263-0374-4A3E-6589FD4F27C9}"/>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878740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612CD4-2E97-9509-ECDB-7F25033ED6B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BAF9AD8-DF54-7958-3908-C29EDF51230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99633E-665E-2D82-75E4-9204DEC81358}"/>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40F199AF-2336-FC4A-6EF2-789E4B96E9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7125B7-28DF-438F-60D8-0F4703A33D93}"/>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9863475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4643B-B3EE-9D24-2748-27E55A4A1D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5D1B7B-5B14-2D72-911B-AECBFCB63C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070AA05-E2D1-1066-201D-0B01CB2EB0C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55B1E1A-1FE0-AE6F-7699-1C4DE566BE04}"/>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6" name="Footer Placeholder 5">
            <a:extLst>
              <a:ext uri="{FF2B5EF4-FFF2-40B4-BE49-F238E27FC236}">
                <a16:creationId xmlns:a16="http://schemas.microsoft.com/office/drawing/2014/main" id="{58F80377-4608-1C96-E838-C848EB48C5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163916-53DA-0572-0997-33E68DEDB013}"/>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83416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3A6E3-FD53-8B99-FBB0-7476E6C8017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B831E9-55D5-9516-3925-6282E465B67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543DA22-3E55-5914-3D2C-A949E342DB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4A3082-4D60-2591-C437-57E1AA6DF7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5EE8DB-02F6-B8BB-9224-02860F75CD4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E85CF9-5DA9-75C2-B9A2-43E257EEA6DB}"/>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8" name="Footer Placeholder 7">
            <a:extLst>
              <a:ext uri="{FF2B5EF4-FFF2-40B4-BE49-F238E27FC236}">
                <a16:creationId xmlns:a16="http://schemas.microsoft.com/office/drawing/2014/main" id="{5CE455C2-5229-E597-49EE-A7465E2D6FD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15338AE-58F8-AE35-030D-082FADB304A3}"/>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3215789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1B82D-893E-648C-BA66-FDD57BE5DA9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1E7C2C6-75EA-CD06-1D47-6922C587206D}"/>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4" name="Footer Placeholder 3">
            <a:extLst>
              <a:ext uri="{FF2B5EF4-FFF2-40B4-BE49-F238E27FC236}">
                <a16:creationId xmlns:a16="http://schemas.microsoft.com/office/drawing/2014/main" id="{9B1B4583-64EC-B5F0-42C7-65348BD7EE3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7D145B-FAF7-7D99-7B45-5BD8AD494919}"/>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10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ADB939-630A-C32E-0388-4A44D6FAAE7C}"/>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3" name="Footer Placeholder 2">
            <a:extLst>
              <a:ext uri="{FF2B5EF4-FFF2-40B4-BE49-F238E27FC236}">
                <a16:creationId xmlns:a16="http://schemas.microsoft.com/office/drawing/2014/main" id="{DC57FAA5-23F2-0914-7011-6D1BE6006A0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5C85A09-8262-8315-DBAD-78BF09117F81}"/>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41789655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E133B-92B0-463C-7EA0-C7FDDA2AEF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F59E642-64D1-E8A4-0F83-BC1CBA0908C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9775551-701B-90A3-3A9F-5FA5737CCC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13B522E-15AF-FAD6-2718-CD9FCEFE22B0}"/>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6" name="Footer Placeholder 5">
            <a:extLst>
              <a:ext uri="{FF2B5EF4-FFF2-40B4-BE49-F238E27FC236}">
                <a16:creationId xmlns:a16="http://schemas.microsoft.com/office/drawing/2014/main" id="{F2431130-1BB9-203F-264E-30F7AED1D0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99ABC2D-3770-282A-5B76-C2C96023BD07}"/>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1885249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F4B4F-2FCC-21AE-9060-39D194F115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6BEA0DA-D1B7-B81B-B524-81184CC3B2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AC7998A-0EA0-96EA-5683-2395E8F6D9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7F0B26B-A11E-8296-0FA1-48DFFD4189D2}"/>
              </a:ext>
            </a:extLst>
          </p:cNvPr>
          <p:cNvSpPr>
            <a:spLocks noGrp="1"/>
          </p:cNvSpPr>
          <p:nvPr>
            <p:ph type="dt" sz="half" idx="10"/>
          </p:nvPr>
        </p:nvSpPr>
        <p:spPr/>
        <p:txBody>
          <a:bodyPr/>
          <a:lstStyle/>
          <a:p>
            <a:fld id="{A29AA935-7F2A-4781-A8FE-2F6562148C85}" type="datetimeFigureOut">
              <a:rPr lang="en-US" smtClean="0"/>
              <a:t>12/2/2024</a:t>
            </a:fld>
            <a:endParaRPr lang="en-US"/>
          </a:p>
        </p:txBody>
      </p:sp>
      <p:sp>
        <p:nvSpPr>
          <p:cNvPr id="6" name="Footer Placeholder 5">
            <a:extLst>
              <a:ext uri="{FF2B5EF4-FFF2-40B4-BE49-F238E27FC236}">
                <a16:creationId xmlns:a16="http://schemas.microsoft.com/office/drawing/2014/main" id="{E90F28B4-03EF-7C3C-6264-26A6D1077A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06032E-C798-BD1C-67CE-0CAFF2F756E5}"/>
              </a:ext>
            </a:extLst>
          </p:cNvPr>
          <p:cNvSpPr>
            <a:spLocks noGrp="1"/>
          </p:cNvSpPr>
          <p:nvPr>
            <p:ph type="sldNum" sz="quarter" idx="12"/>
          </p:nvPr>
        </p:nvSpPr>
        <p:spPr/>
        <p:txBody>
          <a:bodyPr/>
          <a:lstStyle/>
          <a:p>
            <a:fld id="{97A3DA39-71FC-4C58-815A-D625CE40F77C}" type="slidenum">
              <a:rPr lang="en-US" smtClean="0"/>
              <a:t>‹#›</a:t>
            </a:fld>
            <a:endParaRPr lang="en-US"/>
          </a:p>
        </p:txBody>
      </p:sp>
    </p:spTree>
    <p:extLst>
      <p:ext uri="{BB962C8B-B14F-4D97-AF65-F5344CB8AC3E}">
        <p14:creationId xmlns:p14="http://schemas.microsoft.com/office/powerpoint/2010/main" val="24700104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98638E4-8A9B-BB86-C72C-EA064A5297C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AF73ED-C9BC-929F-757D-7D3D606D65C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72CD67-1429-4488-0AF9-8D8B46E0A57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29AA935-7F2A-4781-A8FE-2F6562148C85}" type="datetimeFigureOut">
              <a:rPr lang="en-US" smtClean="0"/>
              <a:t>12/2/2024</a:t>
            </a:fld>
            <a:endParaRPr lang="en-US"/>
          </a:p>
        </p:txBody>
      </p:sp>
      <p:sp>
        <p:nvSpPr>
          <p:cNvPr id="5" name="Footer Placeholder 4">
            <a:extLst>
              <a:ext uri="{FF2B5EF4-FFF2-40B4-BE49-F238E27FC236}">
                <a16:creationId xmlns:a16="http://schemas.microsoft.com/office/drawing/2014/main" id="{BEFB1F04-0FD0-7DF0-B536-CCB271F272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61BE0C9-29C7-BEEA-B13E-1B3300D6FD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7A3DA39-71FC-4C58-815A-D625CE40F77C}" type="slidenum">
              <a:rPr lang="en-US" smtClean="0"/>
              <a:t>‹#›</a:t>
            </a:fld>
            <a:endParaRPr lang="en-US"/>
          </a:p>
        </p:txBody>
      </p:sp>
    </p:spTree>
    <p:extLst>
      <p:ext uri="{BB962C8B-B14F-4D97-AF65-F5344CB8AC3E}">
        <p14:creationId xmlns:p14="http://schemas.microsoft.com/office/powerpoint/2010/main" val="14336414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127.0.0.1:5500/Index.html"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723B4-C1DC-B2A1-5656-58B71F3AFA71}"/>
              </a:ext>
            </a:extLst>
          </p:cNvPr>
          <p:cNvSpPr>
            <a:spLocks noGrp="1"/>
          </p:cNvSpPr>
          <p:nvPr>
            <p:ph type="ctrTitle"/>
          </p:nvPr>
        </p:nvSpPr>
        <p:spPr/>
        <p:txBody>
          <a:bodyPr/>
          <a:lstStyle/>
          <a:p>
            <a:r>
              <a:rPr lang="en-US" dirty="0"/>
              <a:t>Border Crossing Analysis by Mode of Transport</a:t>
            </a:r>
          </a:p>
        </p:txBody>
      </p:sp>
      <p:sp>
        <p:nvSpPr>
          <p:cNvPr id="3" name="Subtitle 2">
            <a:extLst>
              <a:ext uri="{FF2B5EF4-FFF2-40B4-BE49-F238E27FC236}">
                <a16:creationId xmlns:a16="http://schemas.microsoft.com/office/drawing/2014/main" id="{5E31E0B5-37CC-6427-B446-EC4B80E4F507}"/>
              </a:ext>
            </a:extLst>
          </p:cNvPr>
          <p:cNvSpPr>
            <a:spLocks noGrp="1"/>
          </p:cNvSpPr>
          <p:nvPr>
            <p:ph type="subTitle" idx="1"/>
          </p:nvPr>
        </p:nvSpPr>
        <p:spPr/>
        <p:txBody>
          <a:bodyPr/>
          <a:lstStyle/>
          <a:p>
            <a:r>
              <a:rPr lang="en-US" dirty="0"/>
              <a:t>A Comparative Look at Canadian and Mexican Borders</a:t>
            </a:r>
          </a:p>
          <a:p>
            <a:r>
              <a:rPr lang="en-US" sz="1600" dirty="0"/>
              <a:t>Javier Reyes, Hunter </a:t>
            </a:r>
            <a:r>
              <a:rPr lang="en-US" sz="1600" dirty="0" err="1"/>
              <a:t>Katigbak</a:t>
            </a:r>
            <a:r>
              <a:rPr lang="en-US" sz="1600" dirty="0"/>
              <a:t>, Jeremy Bentley, Michael Hennessy</a:t>
            </a:r>
          </a:p>
          <a:p>
            <a:endParaRPr lang="en-US" dirty="0"/>
          </a:p>
        </p:txBody>
      </p:sp>
    </p:spTree>
    <p:extLst>
      <p:ext uri="{BB962C8B-B14F-4D97-AF65-F5344CB8AC3E}">
        <p14:creationId xmlns:p14="http://schemas.microsoft.com/office/powerpoint/2010/main" val="2009945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9C903D-0752-E800-7596-8CC64DDF9616}"/>
              </a:ext>
            </a:extLst>
          </p:cNvPr>
          <p:cNvSpPr>
            <a:spLocks noGrp="1"/>
          </p:cNvSpPr>
          <p:nvPr>
            <p:ph type="title"/>
          </p:nvPr>
        </p:nvSpPr>
        <p:spPr>
          <a:xfrm>
            <a:off x="839788" y="457200"/>
            <a:ext cx="3932237" cy="657225"/>
          </a:xfrm>
        </p:spPr>
        <p:txBody>
          <a:bodyPr/>
          <a:lstStyle/>
          <a:p>
            <a:r>
              <a:rPr lang="en-US" b="1" u="sng" dirty="0"/>
              <a:t>Future Predictions</a:t>
            </a:r>
          </a:p>
        </p:txBody>
      </p:sp>
      <p:sp>
        <p:nvSpPr>
          <p:cNvPr id="4" name="Text Placeholder 3">
            <a:extLst>
              <a:ext uri="{FF2B5EF4-FFF2-40B4-BE49-F238E27FC236}">
                <a16:creationId xmlns:a16="http://schemas.microsoft.com/office/drawing/2014/main" id="{DAD56955-89E3-D185-6AA2-A6AB7FC8D066}"/>
              </a:ext>
            </a:extLst>
          </p:cNvPr>
          <p:cNvSpPr>
            <a:spLocks noGrp="1"/>
          </p:cNvSpPr>
          <p:nvPr>
            <p:ph type="body" sz="half" idx="2"/>
          </p:nvPr>
        </p:nvSpPr>
        <p:spPr>
          <a:xfrm>
            <a:off x="839788" y="1114425"/>
            <a:ext cx="3932237" cy="4754563"/>
          </a:xfrm>
        </p:spPr>
        <p:txBody>
          <a:bodyPr/>
          <a:lstStyle/>
          <a:p>
            <a:pPr marL="285750" indent="-285750">
              <a:buFont typeface="Arial" panose="020B0604020202020204" pitchFamily="34" charset="0"/>
              <a:buChar char="•"/>
            </a:pPr>
            <a:r>
              <a:rPr lang="en-US" dirty="0"/>
              <a:t>Decided to increase the size of the sample dataset instead of using summarized data frame, and switch machine learning model using Random Forest. </a:t>
            </a:r>
          </a:p>
          <a:p>
            <a:pPr marL="285750" indent="-285750">
              <a:buFont typeface="Arial" panose="020B0604020202020204" pitchFamily="34" charset="0"/>
              <a:buChar char="•"/>
            </a:pPr>
            <a:r>
              <a:rPr lang="en-US" dirty="0"/>
              <a:t>Used label encoder to update data to numeric so all columns can be included in the model. </a:t>
            </a:r>
          </a:p>
          <a:p>
            <a:pPr marL="285750" indent="-285750">
              <a:buFont typeface="Arial" panose="020B0604020202020204" pitchFamily="34" charset="0"/>
              <a:buChar char="•"/>
            </a:pPr>
            <a:r>
              <a:rPr lang="en-US" dirty="0"/>
              <a:t>Used similar python/pandas code from previous attempts to add columns with % increase, and general result increase/decrease.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5" name="TextBox 4">
            <a:extLst>
              <a:ext uri="{FF2B5EF4-FFF2-40B4-BE49-F238E27FC236}">
                <a16:creationId xmlns:a16="http://schemas.microsoft.com/office/drawing/2014/main" id="{A303323B-75D8-EFB9-8557-5DCA05985749}"/>
              </a:ext>
            </a:extLst>
          </p:cNvPr>
          <p:cNvSpPr txBox="1"/>
          <p:nvPr/>
        </p:nvSpPr>
        <p:spPr>
          <a:xfrm>
            <a:off x="6535600" y="457200"/>
            <a:ext cx="1844223" cy="369332"/>
          </a:xfrm>
          <a:prstGeom prst="rect">
            <a:avLst/>
          </a:prstGeom>
          <a:noFill/>
        </p:spPr>
        <p:txBody>
          <a:bodyPr wrap="none" rtlCol="0">
            <a:spAutoFit/>
          </a:bodyPr>
          <a:lstStyle/>
          <a:p>
            <a:r>
              <a:rPr lang="en-US" b="1" u="sng" dirty="0"/>
              <a:t>Random Forest:</a:t>
            </a:r>
          </a:p>
        </p:txBody>
      </p:sp>
      <p:pic>
        <p:nvPicPr>
          <p:cNvPr id="7" name="Picture 6">
            <a:extLst>
              <a:ext uri="{FF2B5EF4-FFF2-40B4-BE49-F238E27FC236}">
                <a16:creationId xmlns:a16="http://schemas.microsoft.com/office/drawing/2014/main" id="{5A671637-9A69-FE39-9ADC-42E44D1855BD}"/>
              </a:ext>
            </a:extLst>
          </p:cNvPr>
          <p:cNvPicPr>
            <a:picLocks noChangeAspect="1"/>
          </p:cNvPicPr>
          <p:nvPr/>
        </p:nvPicPr>
        <p:blipFill>
          <a:blip r:embed="rId2"/>
          <a:stretch>
            <a:fillRect/>
          </a:stretch>
        </p:blipFill>
        <p:spPr>
          <a:xfrm>
            <a:off x="6677029" y="826532"/>
            <a:ext cx="3390900" cy="1590675"/>
          </a:xfrm>
          <a:prstGeom prst="rect">
            <a:avLst/>
          </a:prstGeom>
        </p:spPr>
      </p:pic>
      <p:sp>
        <p:nvSpPr>
          <p:cNvPr id="8" name="TextBox 7">
            <a:extLst>
              <a:ext uri="{FF2B5EF4-FFF2-40B4-BE49-F238E27FC236}">
                <a16:creationId xmlns:a16="http://schemas.microsoft.com/office/drawing/2014/main" id="{E303C558-B57F-C2BF-4C71-75F3A798D9B3}"/>
              </a:ext>
            </a:extLst>
          </p:cNvPr>
          <p:cNvSpPr txBox="1"/>
          <p:nvPr/>
        </p:nvSpPr>
        <p:spPr>
          <a:xfrm>
            <a:off x="6597748" y="2632650"/>
            <a:ext cx="3470181" cy="307777"/>
          </a:xfrm>
          <a:prstGeom prst="rect">
            <a:avLst/>
          </a:prstGeom>
          <a:noFill/>
        </p:spPr>
        <p:txBody>
          <a:bodyPr wrap="none" rtlCol="0">
            <a:spAutoFit/>
          </a:bodyPr>
          <a:lstStyle/>
          <a:p>
            <a:r>
              <a:rPr lang="en-US" sz="1400" dirty="0"/>
              <a:t>Updates to model returned 78% accuracy </a:t>
            </a:r>
          </a:p>
        </p:txBody>
      </p:sp>
      <p:sp>
        <p:nvSpPr>
          <p:cNvPr id="9" name="TextBox 8">
            <a:extLst>
              <a:ext uri="{FF2B5EF4-FFF2-40B4-BE49-F238E27FC236}">
                <a16:creationId xmlns:a16="http://schemas.microsoft.com/office/drawing/2014/main" id="{F86B9E75-2156-0EE2-EA73-F40AAFDE3E1B}"/>
              </a:ext>
            </a:extLst>
          </p:cNvPr>
          <p:cNvSpPr txBox="1"/>
          <p:nvPr/>
        </p:nvSpPr>
        <p:spPr>
          <a:xfrm>
            <a:off x="6597748" y="3122374"/>
            <a:ext cx="2045881" cy="369332"/>
          </a:xfrm>
          <a:prstGeom prst="rect">
            <a:avLst/>
          </a:prstGeom>
          <a:noFill/>
        </p:spPr>
        <p:txBody>
          <a:bodyPr wrap="none" rtlCol="0">
            <a:spAutoFit/>
          </a:bodyPr>
          <a:lstStyle/>
          <a:p>
            <a:r>
              <a:rPr lang="en-US" b="1" u="sng" dirty="0"/>
              <a:t>Confusion Matrix:</a:t>
            </a:r>
          </a:p>
        </p:txBody>
      </p:sp>
      <p:pic>
        <p:nvPicPr>
          <p:cNvPr id="11" name="Picture 10">
            <a:extLst>
              <a:ext uri="{FF2B5EF4-FFF2-40B4-BE49-F238E27FC236}">
                <a16:creationId xmlns:a16="http://schemas.microsoft.com/office/drawing/2014/main" id="{6B9B3BE8-2EB5-1255-7A9E-D17DC0F7616C}"/>
              </a:ext>
            </a:extLst>
          </p:cNvPr>
          <p:cNvPicPr>
            <a:picLocks noChangeAspect="1"/>
          </p:cNvPicPr>
          <p:nvPr/>
        </p:nvPicPr>
        <p:blipFill>
          <a:blip r:embed="rId3"/>
          <a:stretch>
            <a:fillRect/>
          </a:stretch>
        </p:blipFill>
        <p:spPr>
          <a:xfrm>
            <a:off x="6657979" y="3497262"/>
            <a:ext cx="1714500" cy="1066800"/>
          </a:xfrm>
          <a:prstGeom prst="rect">
            <a:avLst/>
          </a:prstGeom>
        </p:spPr>
      </p:pic>
      <p:sp>
        <p:nvSpPr>
          <p:cNvPr id="12" name="TextBox 11">
            <a:extLst>
              <a:ext uri="{FF2B5EF4-FFF2-40B4-BE49-F238E27FC236}">
                <a16:creationId xmlns:a16="http://schemas.microsoft.com/office/drawing/2014/main" id="{3A831A8A-149F-9550-3DFA-633014B97037}"/>
              </a:ext>
            </a:extLst>
          </p:cNvPr>
          <p:cNvSpPr txBox="1"/>
          <p:nvPr/>
        </p:nvSpPr>
        <p:spPr>
          <a:xfrm>
            <a:off x="6677029" y="4857750"/>
            <a:ext cx="5318813" cy="1200329"/>
          </a:xfrm>
          <a:prstGeom prst="rect">
            <a:avLst/>
          </a:prstGeom>
          <a:noFill/>
        </p:spPr>
        <p:txBody>
          <a:bodyPr wrap="square" rtlCol="0">
            <a:spAutoFit/>
          </a:bodyPr>
          <a:lstStyle/>
          <a:p>
            <a:r>
              <a:rPr lang="en-US" dirty="0"/>
              <a:t>The model correctly predicted future decreases in 42,609 cases and was incorrect in 8,433 cases. For increases, the model predicted correctly in 18,938 cases and was incorrect on 8,872 cases. </a:t>
            </a:r>
          </a:p>
        </p:txBody>
      </p:sp>
    </p:spTree>
    <p:extLst>
      <p:ext uri="{BB962C8B-B14F-4D97-AF65-F5344CB8AC3E}">
        <p14:creationId xmlns:p14="http://schemas.microsoft.com/office/powerpoint/2010/main" val="1626137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A4A10-164B-E960-4830-FA0F0FE7096C}"/>
              </a:ext>
            </a:extLst>
          </p:cNvPr>
          <p:cNvSpPr>
            <a:spLocks noGrp="1"/>
          </p:cNvSpPr>
          <p:nvPr>
            <p:ph type="title"/>
          </p:nvPr>
        </p:nvSpPr>
        <p:spPr>
          <a:xfrm>
            <a:off x="839788" y="457200"/>
            <a:ext cx="3932237" cy="602055"/>
          </a:xfrm>
        </p:spPr>
        <p:txBody>
          <a:bodyPr/>
          <a:lstStyle/>
          <a:p>
            <a:r>
              <a:rPr lang="en-US" b="1" u="sng" dirty="0"/>
              <a:t>Random Forest </a:t>
            </a:r>
          </a:p>
        </p:txBody>
      </p:sp>
      <p:sp>
        <p:nvSpPr>
          <p:cNvPr id="4" name="Text Placeholder 3">
            <a:extLst>
              <a:ext uri="{FF2B5EF4-FFF2-40B4-BE49-F238E27FC236}">
                <a16:creationId xmlns:a16="http://schemas.microsoft.com/office/drawing/2014/main" id="{D44531E5-751E-7333-A0B0-18F1D2B8BA3A}"/>
              </a:ext>
            </a:extLst>
          </p:cNvPr>
          <p:cNvSpPr>
            <a:spLocks noGrp="1"/>
          </p:cNvSpPr>
          <p:nvPr>
            <p:ph type="body" sz="half" idx="2"/>
          </p:nvPr>
        </p:nvSpPr>
        <p:spPr>
          <a:xfrm>
            <a:off x="839788" y="1131683"/>
            <a:ext cx="3932237" cy="932507"/>
          </a:xfrm>
        </p:spPr>
        <p:txBody>
          <a:bodyPr/>
          <a:lstStyle/>
          <a:p>
            <a:pPr marL="285750" indent="-285750">
              <a:buFont typeface="Arial" panose="020B0604020202020204" pitchFamily="34" charset="0"/>
              <a:buChar char="•"/>
            </a:pPr>
            <a:r>
              <a:rPr lang="en-US" dirty="0"/>
              <a:t>Concluded that the Random Forest was the most accurate method used when testing the data.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
        <p:nvSpPr>
          <p:cNvPr id="6" name="TextBox 5">
            <a:extLst>
              <a:ext uri="{FF2B5EF4-FFF2-40B4-BE49-F238E27FC236}">
                <a16:creationId xmlns:a16="http://schemas.microsoft.com/office/drawing/2014/main" id="{BF994A21-D28C-E2F7-6913-0EC61DDAF39E}"/>
              </a:ext>
            </a:extLst>
          </p:cNvPr>
          <p:cNvSpPr txBox="1"/>
          <p:nvPr/>
        </p:nvSpPr>
        <p:spPr>
          <a:xfrm>
            <a:off x="959668" y="3829616"/>
            <a:ext cx="3539904" cy="2862322"/>
          </a:xfrm>
          <a:prstGeom prst="rect">
            <a:avLst/>
          </a:prstGeom>
          <a:noFill/>
        </p:spPr>
        <p:txBody>
          <a:bodyPr wrap="square" rtlCol="0">
            <a:spAutoFit/>
          </a:bodyPr>
          <a:lstStyle/>
          <a:p>
            <a:pPr marL="285750" indent="-285750">
              <a:buFont typeface="Arial" panose="020B0604020202020204" pitchFamily="34" charset="0"/>
              <a:buChar char="•"/>
            </a:pPr>
            <a:r>
              <a:rPr lang="en-US" dirty="0"/>
              <a:t>Reviewing the confusion matrix, the model predicted more decreases than increases in the future. Although crossings will fluctuate, we can conclude that as we move forward, the number of border crossings recorded will decrease. </a:t>
            </a:r>
          </a:p>
          <a:p>
            <a:endParaRPr lang="en-US" dirty="0"/>
          </a:p>
        </p:txBody>
      </p:sp>
      <p:pic>
        <p:nvPicPr>
          <p:cNvPr id="8" name="Picture 7">
            <a:extLst>
              <a:ext uri="{FF2B5EF4-FFF2-40B4-BE49-F238E27FC236}">
                <a16:creationId xmlns:a16="http://schemas.microsoft.com/office/drawing/2014/main" id="{D6B372C9-78FA-68E3-3460-1104AAA958A2}"/>
              </a:ext>
            </a:extLst>
          </p:cNvPr>
          <p:cNvPicPr>
            <a:picLocks noChangeAspect="1"/>
          </p:cNvPicPr>
          <p:nvPr/>
        </p:nvPicPr>
        <p:blipFill>
          <a:blip r:embed="rId2"/>
          <a:stretch>
            <a:fillRect/>
          </a:stretch>
        </p:blipFill>
        <p:spPr>
          <a:xfrm>
            <a:off x="1145727" y="2136618"/>
            <a:ext cx="2394178" cy="1489711"/>
          </a:xfrm>
          <a:prstGeom prst="rect">
            <a:avLst/>
          </a:prstGeom>
        </p:spPr>
      </p:pic>
      <p:pic>
        <p:nvPicPr>
          <p:cNvPr id="10" name="Picture 9">
            <a:extLst>
              <a:ext uri="{FF2B5EF4-FFF2-40B4-BE49-F238E27FC236}">
                <a16:creationId xmlns:a16="http://schemas.microsoft.com/office/drawing/2014/main" id="{E6A6D33B-8991-AE15-235E-70BBB33E596A}"/>
              </a:ext>
            </a:extLst>
          </p:cNvPr>
          <p:cNvPicPr>
            <a:picLocks noChangeAspect="1"/>
          </p:cNvPicPr>
          <p:nvPr/>
        </p:nvPicPr>
        <p:blipFill>
          <a:blip r:embed="rId3"/>
          <a:stretch>
            <a:fillRect/>
          </a:stretch>
        </p:blipFill>
        <p:spPr>
          <a:xfrm>
            <a:off x="5827712" y="625302"/>
            <a:ext cx="5524500" cy="3724275"/>
          </a:xfrm>
          <a:prstGeom prst="rect">
            <a:avLst/>
          </a:prstGeom>
        </p:spPr>
      </p:pic>
      <p:sp>
        <p:nvSpPr>
          <p:cNvPr id="11" name="TextBox 10">
            <a:extLst>
              <a:ext uri="{FF2B5EF4-FFF2-40B4-BE49-F238E27FC236}">
                <a16:creationId xmlns:a16="http://schemas.microsoft.com/office/drawing/2014/main" id="{F3DFCDDB-78C9-C159-0A83-FDC136177DEC}"/>
              </a:ext>
            </a:extLst>
          </p:cNvPr>
          <p:cNvSpPr txBox="1"/>
          <p:nvPr/>
        </p:nvSpPr>
        <p:spPr>
          <a:xfrm>
            <a:off x="5827712" y="4349577"/>
            <a:ext cx="5957180" cy="584775"/>
          </a:xfrm>
          <a:prstGeom prst="rect">
            <a:avLst/>
          </a:prstGeom>
          <a:noFill/>
        </p:spPr>
        <p:txBody>
          <a:bodyPr wrap="square" rtlCol="0">
            <a:spAutoFit/>
          </a:bodyPr>
          <a:lstStyle/>
          <a:p>
            <a:r>
              <a:rPr lang="en-US" sz="1600" dirty="0"/>
              <a:t>Above are the features included in the model sorted by the importance that each served in the results. </a:t>
            </a:r>
          </a:p>
        </p:txBody>
      </p:sp>
    </p:spTree>
    <p:extLst>
      <p:ext uri="{BB962C8B-B14F-4D97-AF65-F5344CB8AC3E}">
        <p14:creationId xmlns:p14="http://schemas.microsoft.com/office/powerpoint/2010/main" val="1833626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50ECFB04-6215-9ADD-367C-80CA5A1A0C6E}"/>
              </a:ext>
            </a:extLst>
          </p:cNvPr>
          <p:cNvSpPr>
            <a:spLocks noGrp="1"/>
          </p:cNvSpPr>
          <p:nvPr>
            <p:ph type="title"/>
          </p:nvPr>
        </p:nvSpPr>
        <p:spPr>
          <a:xfrm>
            <a:off x="839788" y="457200"/>
            <a:ext cx="3932237" cy="931333"/>
          </a:xfrm>
        </p:spPr>
        <p:txBody>
          <a:bodyPr/>
          <a:lstStyle/>
          <a:p>
            <a:r>
              <a:rPr lang="en-US" dirty="0"/>
              <a:t>Process</a:t>
            </a:r>
          </a:p>
        </p:txBody>
      </p:sp>
      <p:pic>
        <p:nvPicPr>
          <p:cNvPr id="10" name="Content Placeholder 9" descr="A table of numbers and digits">
            <a:extLst>
              <a:ext uri="{FF2B5EF4-FFF2-40B4-BE49-F238E27FC236}">
                <a16:creationId xmlns:a16="http://schemas.microsoft.com/office/drawing/2014/main" id="{099517D1-3A66-A83D-3CBC-7AD36058EBD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7099189" y="987425"/>
            <a:ext cx="2340198" cy="4873625"/>
          </a:xfrm>
        </p:spPr>
      </p:pic>
      <p:sp>
        <p:nvSpPr>
          <p:cNvPr id="14" name="Text Placeholder 13">
            <a:extLst>
              <a:ext uri="{FF2B5EF4-FFF2-40B4-BE49-F238E27FC236}">
                <a16:creationId xmlns:a16="http://schemas.microsoft.com/office/drawing/2014/main" id="{08FA364C-359A-5CC7-524E-77BCC1B76D0F}"/>
              </a:ext>
            </a:extLst>
          </p:cNvPr>
          <p:cNvSpPr>
            <a:spLocks noGrp="1"/>
          </p:cNvSpPr>
          <p:nvPr>
            <p:ph type="body" sz="half" idx="2"/>
          </p:nvPr>
        </p:nvSpPr>
        <p:spPr>
          <a:xfrm>
            <a:off x="839788" y="1862667"/>
            <a:ext cx="3932237" cy="4006321"/>
          </a:xfrm>
        </p:spPr>
        <p:txBody>
          <a:bodyPr/>
          <a:lstStyle/>
          <a:p>
            <a:pPr algn="l"/>
            <a:r>
              <a:rPr lang="en-US" sz="1800" b="0" i="0" u="none" strike="noStrike" baseline="0" dirty="0">
                <a:latin typeface="ArialMT"/>
              </a:rPr>
              <a:t>I started the process by isolating the features that I wanted to use. I separated the year and month as they were combined in our original dataset. I used month to capture seasonality and year for a broad analysis of our data set. I also added the total measure of the crossings for each month starting in the year the dataset was created.</a:t>
            </a:r>
            <a:endParaRPr lang="en-US" dirty="0"/>
          </a:p>
        </p:txBody>
      </p:sp>
    </p:spTree>
    <p:extLst>
      <p:ext uri="{BB962C8B-B14F-4D97-AF65-F5344CB8AC3E}">
        <p14:creationId xmlns:p14="http://schemas.microsoft.com/office/powerpoint/2010/main" val="24961013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Content Placeholder 5" descr="A table of numbers with numbers on it&#10;&#10;Description automatically generated">
            <a:extLst>
              <a:ext uri="{FF2B5EF4-FFF2-40B4-BE49-F238E27FC236}">
                <a16:creationId xmlns:a16="http://schemas.microsoft.com/office/drawing/2014/main" id="{06362B15-9B3A-0A2B-0F26-8288A6C1162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p:blipFill>
        <p:spPr>
          <a:xfrm>
            <a:off x="5519787" y="723481"/>
            <a:ext cx="5881256" cy="5476352"/>
          </a:xfrm>
          <a:prstGeom prst="rect">
            <a:avLst/>
          </a:prstGeom>
        </p:spPr>
      </p:pic>
      <p:sp>
        <p:nvSpPr>
          <p:cNvPr id="10" name="Text Placeholder 9">
            <a:extLst>
              <a:ext uri="{FF2B5EF4-FFF2-40B4-BE49-F238E27FC236}">
                <a16:creationId xmlns:a16="http://schemas.microsoft.com/office/drawing/2014/main" id="{02E30C6B-8461-E3A0-511B-F4F3ABB98588}"/>
              </a:ext>
            </a:extLst>
          </p:cNvPr>
          <p:cNvSpPr>
            <a:spLocks noGrp="1"/>
          </p:cNvSpPr>
          <p:nvPr>
            <p:ph type="body" sz="half" idx="2"/>
          </p:nvPr>
        </p:nvSpPr>
        <p:spPr>
          <a:xfrm>
            <a:off x="790957" y="1867410"/>
            <a:ext cx="3932237" cy="3188494"/>
          </a:xfrm>
        </p:spPr>
        <p:txBody>
          <a:bodyPr/>
          <a:lstStyle/>
          <a:p>
            <a:pPr algn="l"/>
            <a:r>
              <a:rPr lang="en-US" sz="1800" b="0" i="0" u="none" strike="noStrike" baseline="0" dirty="0">
                <a:latin typeface="ArialMT"/>
              </a:rPr>
              <a:t>From the table I scaled the data for each column. Then I added cyclical features so that the model can better understand by representing months on a circular scale as points on a circular unit. I then added lag features of previous month so that the model has point of reference.</a:t>
            </a:r>
            <a:endParaRPr lang="en-US" dirty="0"/>
          </a:p>
        </p:txBody>
      </p:sp>
    </p:spTree>
    <p:extLst>
      <p:ext uri="{BB962C8B-B14F-4D97-AF65-F5344CB8AC3E}">
        <p14:creationId xmlns:p14="http://schemas.microsoft.com/office/powerpoint/2010/main" val="582134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graph with dots and lines&#10;&#10;Description automatically generated">
            <a:extLst>
              <a:ext uri="{FF2B5EF4-FFF2-40B4-BE49-F238E27FC236}">
                <a16:creationId xmlns:a16="http://schemas.microsoft.com/office/drawing/2014/main" id="{0C7EA4D5-16CD-993E-3874-BC3621A1BA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183188" y="998811"/>
            <a:ext cx="6172200" cy="4850852"/>
          </a:xfrm>
        </p:spPr>
      </p:pic>
      <p:sp>
        <p:nvSpPr>
          <p:cNvPr id="4" name="Text Placeholder 3">
            <a:extLst>
              <a:ext uri="{FF2B5EF4-FFF2-40B4-BE49-F238E27FC236}">
                <a16:creationId xmlns:a16="http://schemas.microsoft.com/office/drawing/2014/main" id="{D3C8F7D3-A33F-F35D-8ED5-CD2F3236ADDC}"/>
              </a:ext>
            </a:extLst>
          </p:cNvPr>
          <p:cNvSpPr>
            <a:spLocks noGrp="1"/>
          </p:cNvSpPr>
          <p:nvPr>
            <p:ph type="body" sz="half" idx="2"/>
          </p:nvPr>
        </p:nvSpPr>
        <p:spPr>
          <a:xfrm>
            <a:off x="836612" y="1518443"/>
            <a:ext cx="3932237" cy="3811588"/>
          </a:xfrm>
        </p:spPr>
        <p:txBody>
          <a:bodyPr/>
          <a:lstStyle/>
          <a:p>
            <a:pPr algn="l"/>
            <a:r>
              <a:rPr lang="en-US" sz="1800" b="0" i="0" u="none" strike="noStrike" baseline="0" dirty="0">
                <a:latin typeface="ArialMT"/>
              </a:rPr>
              <a:t>After creating my model and fitting, I was able to get an R2 score of 91%. </a:t>
            </a:r>
          </a:p>
          <a:p>
            <a:pPr algn="l"/>
            <a:r>
              <a:rPr lang="en-US" sz="1800" b="0" i="0" u="none" strike="noStrike" baseline="0" dirty="0">
                <a:latin typeface="ArialMT"/>
              </a:rPr>
              <a:t>After plotting we can see that the model is pretty accurate. The points on the graph represent a single test instance of monthly data. While the red line represents a prefect prediction. This table </a:t>
            </a:r>
            <a:r>
              <a:rPr lang="en-US" sz="1800" b="0" i="0" u="none" strike="noStrike" baseline="0" dirty="0" err="1">
                <a:latin typeface="ArialMT"/>
              </a:rPr>
              <a:t>visulaizes</a:t>
            </a:r>
            <a:r>
              <a:rPr lang="en-US" sz="1800" b="0" i="0" u="none" strike="noStrike" baseline="0" dirty="0">
                <a:latin typeface="ArialMT"/>
              </a:rPr>
              <a:t> the relationship between actual data to predicted data.</a:t>
            </a:r>
            <a:endParaRPr lang="en-US" dirty="0"/>
          </a:p>
        </p:txBody>
      </p:sp>
    </p:spTree>
    <p:extLst>
      <p:ext uri="{BB962C8B-B14F-4D97-AF65-F5344CB8AC3E}">
        <p14:creationId xmlns:p14="http://schemas.microsoft.com/office/powerpoint/2010/main" val="28017974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0C8B0D-CC74-BA2A-3722-43FADC655CDF}"/>
              </a:ext>
            </a:extLst>
          </p:cNvPr>
          <p:cNvSpPr>
            <a:spLocks noGrp="1"/>
          </p:cNvSpPr>
          <p:nvPr>
            <p:ph type="title"/>
          </p:nvPr>
        </p:nvSpPr>
        <p:spPr>
          <a:xfrm>
            <a:off x="4488335" y="597529"/>
            <a:ext cx="2627690" cy="934770"/>
          </a:xfrm>
        </p:spPr>
        <p:txBody>
          <a:bodyPr/>
          <a:lstStyle/>
          <a:p>
            <a:r>
              <a:rPr lang="en-US" dirty="0"/>
              <a:t>Applications</a:t>
            </a:r>
          </a:p>
        </p:txBody>
      </p:sp>
      <p:sp>
        <p:nvSpPr>
          <p:cNvPr id="5" name="TextBox 4">
            <a:extLst>
              <a:ext uri="{FF2B5EF4-FFF2-40B4-BE49-F238E27FC236}">
                <a16:creationId xmlns:a16="http://schemas.microsoft.com/office/drawing/2014/main" id="{0BC3FB05-55B6-5551-91A4-0761EC9F1551}"/>
              </a:ext>
            </a:extLst>
          </p:cNvPr>
          <p:cNvSpPr txBox="1"/>
          <p:nvPr/>
        </p:nvSpPr>
        <p:spPr>
          <a:xfrm>
            <a:off x="1267484" y="2103474"/>
            <a:ext cx="8863004" cy="2862322"/>
          </a:xfrm>
          <a:prstGeom prst="rect">
            <a:avLst/>
          </a:prstGeom>
          <a:noFill/>
        </p:spPr>
        <p:txBody>
          <a:bodyPr wrap="none" rtlCol="0">
            <a:spAutoFit/>
          </a:bodyPr>
          <a:lstStyle/>
          <a:p>
            <a:r>
              <a:rPr lang="en-US" b="0" i="0" dirty="0">
                <a:solidFill>
                  <a:srgbClr val="1D1C1D"/>
                </a:solidFill>
                <a:effectLst/>
                <a:latin typeface="Slack-Lato"/>
              </a:rPr>
              <a:t>The aim for this specific model is to predict monthly traffic volumes around the US border.</a:t>
            </a:r>
            <a:br>
              <a:rPr lang="en-US" dirty="0"/>
            </a:br>
            <a:r>
              <a:rPr lang="en-US" b="0" i="0" dirty="0">
                <a:solidFill>
                  <a:srgbClr val="1D1C1D"/>
                </a:solidFill>
                <a:effectLst/>
                <a:latin typeface="Slack-Lato"/>
              </a:rPr>
              <a:t>We can use historical data to predict the fluctuation of border crossings throughout the year.</a:t>
            </a:r>
            <a:br>
              <a:rPr lang="en-US" dirty="0"/>
            </a:br>
            <a:r>
              <a:rPr lang="en-US" b="0" i="0" dirty="0">
                <a:solidFill>
                  <a:srgbClr val="1D1C1D"/>
                </a:solidFill>
                <a:effectLst/>
                <a:latin typeface="Slack-Lato"/>
              </a:rPr>
              <a:t>Using this model, we can predict seasonal changes and contribute other factors that</a:t>
            </a:r>
            <a:br>
              <a:rPr lang="en-US" dirty="0"/>
            </a:br>
            <a:r>
              <a:rPr lang="en-US" b="0" i="0" dirty="0">
                <a:solidFill>
                  <a:srgbClr val="1D1C1D"/>
                </a:solidFill>
                <a:effectLst/>
                <a:latin typeface="Slack-Lato"/>
              </a:rPr>
              <a:t>influence the data such as holidays and seasons.</a:t>
            </a:r>
          </a:p>
          <a:p>
            <a:endParaRPr lang="en-US" dirty="0">
              <a:solidFill>
                <a:srgbClr val="1D1C1D"/>
              </a:solidFill>
              <a:latin typeface="Slack-Lato"/>
            </a:endParaRPr>
          </a:p>
          <a:p>
            <a:r>
              <a:rPr lang="en-US" b="0" i="0" dirty="0">
                <a:solidFill>
                  <a:srgbClr val="1D1C1D"/>
                </a:solidFill>
                <a:effectLst/>
                <a:latin typeface="Slack-Lato"/>
              </a:rPr>
              <a:t>The application of this ML can be used for allocating resources based on predicted increase</a:t>
            </a:r>
            <a:br>
              <a:rPr lang="en-US" dirty="0"/>
            </a:br>
            <a:r>
              <a:rPr lang="en-US" b="0" i="0" dirty="0">
                <a:solidFill>
                  <a:srgbClr val="1D1C1D"/>
                </a:solidFill>
                <a:effectLst/>
                <a:latin typeface="Slack-Lato"/>
              </a:rPr>
              <a:t>of crossings and staffing levels to manage physical resources. Policy planning for</a:t>
            </a:r>
            <a:br>
              <a:rPr lang="en-US" dirty="0"/>
            </a:br>
            <a:r>
              <a:rPr lang="en-US" b="0" i="0" dirty="0">
                <a:solidFill>
                  <a:srgbClr val="1D1C1D"/>
                </a:solidFill>
                <a:effectLst/>
                <a:latin typeface="Slack-Lato"/>
              </a:rPr>
              <a:t>anticipating and addressing congestions along with infrastructure investments on high traffic</a:t>
            </a:r>
            <a:br>
              <a:rPr lang="en-US" dirty="0"/>
            </a:br>
            <a:r>
              <a:rPr lang="en-US" b="0" i="0" dirty="0">
                <a:solidFill>
                  <a:srgbClr val="1D1C1D"/>
                </a:solidFill>
                <a:effectLst/>
                <a:latin typeface="Slack-Lato"/>
              </a:rPr>
              <a:t>roads. Along with trade routes, we can use this model for better coordination with transport</a:t>
            </a:r>
            <a:br>
              <a:rPr lang="en-US" dirty="0"/>
            </a:br>
            <a:r>
              <a:rPr lang="en-US" b="0" i="0" dirty="0">
                <a:solidFill>
                  <a:srgbClr val="1D1C1D"/>
                </a:solidFill>
                <a:effectLst/>
                <a:latin typeface="Slack-Lato"/>
              </a:rPr>
              <a:t>companies and reduce delays.</a:t>
            </a:r>
            <a:endParaRPr lang="en-US" dirty="0"/>
          </a:p>
        </p:txBody>
      </p:sp>
    </p:spTree>
    <p:extLst>
      <p:ext uri="{BB962C8B-B14F-4D97-AF65-F5344CB8AC3E}">
        <p14:creationId xmlns:p14="http://schemas.microsoft.com/office/powerpoint/2010/main" val="1904312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FE426A-514D-B4EE-15F0-C3C3770FC389}"/>
              </a:ext>
            </a:extLst>
          </p:cNvPr>
          <p:cNvSpPr>
            <a:spLocks noGrp="1"/>
          </p:cNvSpPr>
          <p:nvPr>
            <p:ph type="title"/>
          </p:nvPr>
        </p:nvSpPr>
        <p:spPr/>
        <p:txBody>
          <a:bodyPr/>
          <a:lstStyle/>
          <a:p>
            <a:r>
              <a:rPr lang="en-US" dirty="0"/>
              <a:t>Purpose of the Analysis</a:t>
            </a:r>
          </a:p>
        </p:txBody>
      </p:sp>
      <p:sp>
        <p:nvSpPr>
          <p:cNvPr id="3" name="Content Placeholder 2">
            <a:extLst>
              <a:ext uri="{FF2B5EF4-FFF2-40B4-BE49-F238E27FC236}">
                <a16:creationId xmlns:a16="http://schemas.microsoft.com/office/drawing/2014/main" id="{BFB727B6-CE7A-249F-C02E-2F810646DCB9}"/>
              </a:ext>
            </a:extLst>
          </p:cNvPr>
          <p:cNvSpPr>
            <a:spLocks noGrp="1"/>
          </p:cNvSpPr>
          <p:nvPr>
            <p:ph idx="1"/>
          </p:nvPr>
        </p:nvSpPr>
        <p:spPr/>
        <p:txBody>
          <a:bodyPr/>
          <a:lstStyle/>
          <a:p>
            <a:r>
              <a:rPr lang="en-US" dirty="0"/>
              <a:t>To analyze the volume of border crossings at U.S. borders with Canada and Mexico based on different modes of transport.</a:t>
            </a:r>
          </a:p>
          <a:p>
            <a:r>
              <a:rPr lang="en-US" dirty="0"/>
              <a:t>To highlight key trends and compare traffic patterns between the two borders.</a:t>
            </a:r>
          </a:p>
          <a:p>
            <a:r>
              <a:rPr lang="en-US" dirty="0"/>
              <a:t>To predict whether border crossings will increase or decrease using various machine learning methods. Random forest seemed to be the most accurate. </a:t>
            </a:r>
          </a:p>
        </p:txBody>
      </p:sp>
    </p:spTree>
    <p:extLst>
      <p:ext uri="{BB962C8B-B14F-4D97-AF65-F5344CB8AC3E}">
        <p14:creationId xmlns:p14="http://schemas.microsoft.com/office/powerpoint/2010/main" val="20770334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08CC4-7712-AA9D-525E-45F937E92CFF}"/>
              </a:ext>
            </a:extLst>
          </p:cNvPr>
          <p:cNvSpPr>
            <a:spLocks noGrp="1"/>
          </p:cNvSpPr>
          <p:nvPr>
            <p:ph type="title"/>
          </p:nvPr>
        </p:nvSpPr>
        <p:spPr/>
        <p:txBody>
          <a:bodyPr/>
          <a:lstStyle/>
          <a:p>
            <a:r>
              <a:rPr lang="en-US" dirty="0"/>
              <a:t>Data Overview</a:t>
            </a:r>
          </a:p>
        </p:txBody>
      </p:sp>
      <p:sp>
        <p:nvSpPr>
          <p:cNvPr id="3" name="Content Placeholder 2">
            <a:extLst>
              <a:ext uri="{FF2B5EF4-FFF2-40B4-BE49-F238E27FC236}">
                <a16:creationId xmlns:a16="http://schemas.microsoft.com/office/drawing/2014/main" id="{58D3FC8D-0EC9-CF93-61EF-BB7BA08D9B0B}"/>
              </a:ext>
            </a:extLst>
          </p:cNvPr>
          <p:cNvSpPr>
            <a:spLocks noGrp="1"/>
          </p:cNvSpPr>
          <p:nvPr>
            <p:ph idx="1"/>
          </p:nvPr>
        </p:nvSpPr>
        <p:spPr/>
        <p:txBody>
          <a:bodyPr/>
          <a:lstStyle/>
          <a:p>
            <a:r>
              <a:rPr lang="en-US" b="1" dirty="0"/>
              <a:t>Data Sources</a:t>
            </a:r>
            <a:r>
              <a:rPr lang="en-US" dirty="0"/>
              <a:t>: U.S. Customs and Border Protection</a:t>
            </a:r>
          </a:p>
          <a:p>
            <a:r>
              <a:rPr lang="en-US" b="1" dirty="0"/>
              <a:t>Time Period</a:t>
            </a:r>
            <a:r>
              <a:rPr lang="en-US" dirty="0"/>
              <a:t>: 1996 – 2024</a:t>
            </a:r>
          </a:p>
          <a:p>
            <a:pPr marL="0" indent="0">
              <a:buNone/>
            </a:pPr>
            <a:endParaRPr lang="en-US" dirty="0"/>
          </a:p>
          <a:p>
            <a:pPr>
              <a:buFont typeface="Arial" panose="020B0604020202020204" pitchFamily="34" charset="0"/>
              <a:buChar char="•"/>
            </a:pPr>
            <a:r>
              <a:rPr lang="en-US" b="1" dirty="0"/>
              <a:t>Key Variables</a:t>
            </a:r>
            <a:r>
              <a:rPr lang="en-US" dirty="0"/>
              <a:t>:</a:t>
            </a:r>
          </a:p>
          <a:p>
            <a:pPr marL="0" indent="0">
              <a:buNone/>
            </a:pPr>
            <a:r>
              <a:rPr lang="en-US" b="1" dirty="0"/>
              <a:t>Border</a:t>
            </a:r>
            <a:r>
              <a:rPr lang="en-US" dirty="0"/>
              <a:t>: Canadian or Mexican.</a:t>
            </a:r>
          </a:p>
          <a:p>
            <a:pPr marL="0" indent="0">
              <a:buNone/>
            </a:pPr>
            <a:r>
              <a:rPr lang="en-US" b="1" dirty="0"/>
              <a:t>Mode of Transport</a:t>
            </a:r>
            <a:r>
              <a:rPr lang="en-US" dirty="0"/>
              <a:t>: Personal vehicles, pedestrians, trucks, trains, etc.</a:t>
            </a:r>
          </a:p>
          <a:p>
            <a:pPr marL="0" indent="0">
              <a:buNone/>
            </a:pPr>
            <a:r>
              <a:rPr lang="en-US" b="1" dirty="0"/>
              <a:t>Count</a:t>
            </a:r>
            <a:r>
              <a:rPr lang="en-US" dirty="0"/>
              <a:t>: Total crossings.</a:t>
            </a:r>
          </a:p>
          <a:p>
            <a:endParaRPr lang="en-US" dirty="0"/>
          </a:p>
        </p:txBody>
      </p:sp>
    </p:spTree>
    <p:extLst>
      <p:ext uri="{BB962C8B-B14F-4D97-AF65-F5344CB8AC3E}">
        <p14:creationId xmlns:p14="http://schemas.microsoft.com/office/powerpoint/2010/main" val="30723699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50A60-B1AE-5DBB-B081-D5FE2B20B42C}"/>
              </a:ext>
            </a:extLst>
          </p:cNvPr>
          <p:cNvSpPr>
            <a:spLocks noGrp="1"/>
          </p:cNvSpPr>
          <p:nvPr>
            <p:ph type="title"/>
          </p:nvPr>
        </p:nvSpPr>
        <p:spPr>
          <a:xfrm>
            <a:off x="876693" y="741391"/>
            <a:ext cx="3455821" cy="1616203"/>
          </a:xfrm>
        </p:spPr>
        <p:txBody>
          <a:bodyPr anchor="b">
            <a:normAutofit/>
          </a:bodyPr>
          <a:lstStyle/>
          <a:p>
            <a:r>
              <a:rPr lang="en-US" sz="3200" dirty="0"/>
              <a:t>Canadian Border Crossings by Mode of Transport</a:t>
            </a:r>
          </a:p>
        </p:txBody>
      </p:sp>
      <p:sp>
        <p:nvSpPr>
          <p:cNvPr id="9" name="Content Placeholder 8">
            <a:extLst>
              <a:ext uri="{FF2B5EF4-FFF2-40B4-BE49-F238E27FC236}">
                <a16:creationId xmlns:a16="http://schemas.microsoft.com/office/drawing/2014/main" id="{690A6244-A7F3-3E00-4691-39B788CB52C1}"/>
              </a:ext>
            </a:extLst>
          </p:cNvPr>
          <p:cNvSpPr>
            <a:spLocks noGrp="1"/>
          </p:cNvSpPr>
          <p:nvPr>
            <p:ph idx="1"/>
          </p:nvPr>
        </p:nvSpPr>
        <p:spPr>
          <a:xfrm>
            <a:off x="876693" y="2533476"/>
            <a:ext cx="3455821" cy="3447832"/>
          </a:xfrm>
        </p:spPr>
        <p:txBody>
          <a:bodyPr anchor="t">
            <a:normAutofit/>
          </a:bodyPr>
          <a:lstStyle/>
          <a:p>
            <a:r>
              <a:rPr lang="en-US" sz="2000" dirty="0"/>
              <a:t>Key Observations:</a:t>
            </a:r>
          </a:p>
          <a:p>
            <a:endParaRPr lang="en-US" sz="2000" dirty="0"/>
          </a:p>
          <a:p>
            <a:r>
              <a:rPr lang="en-US" sz="1600" dirty="0"/>
              <a:t>Personal Vehicle Passengers dominate with over 1.5 billion crossings indicating most vehicles carry multiple passengers.</a:t>
            </a:r>
          </a:p>
          <a:p>
            <a:r>
              <a:rPr lang="en-US" sz="1600" dirty="0"/>
              <a:t>Total freight-related crossings: 240 million crossings.</a:t>
            </a:r>
          </a:p>
        </p:txBody>
      </p:sp>
      <p:pic>
        <p:nvPicPr>
          <p:cNvPr id="5" name="Content Placeholder 4" descr="A graph of a number of transporters&#10;&#10;Description automatically generated with medium confidence">
            <a:extLst>
              <a:ext uri="{FF2B5EF4-FFF2-40B4-BE49-F238E27FC236}">
                <a16:creationId xmlns:a16="http://schemas.microsoft.com/office/drawing/2014/main" id="{44F9A550-2127-8D1F-D31E-A6B39FFF195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9191" y="786283"/>
            <a:ext cx="7502769" cy="5285433"/>
          </a:xfrm>
          <a:prstGeom prst="rect">
            <a:avLst/>
          </a:prstGeom>
        </p:spPr>
      </p:pic>
      <p:grpSp>
        <p:nvGrpSpPr>
          <p:cNvPr id="12" name="Group 11">
            <a:extLst>
              <a:ext uri="{FF2B5EF4-FFF2-40B4-BE49-F238E27FC236}">
                <a16:creationId xmlns:a16="http://schemas.microsoft.com/office/drawing/2014/main" id="{6258F736-B256-8039-9DC6-F4E49A5C5A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2068638" y="0"/>
            <a:ext cx="123362" cy="6858000"/>
            <a:chOff x="12068638" y="0"/>
            <a:chExt cx="123362" cy="6858000"/>
          </a:xfrm>
        </p:grpSpPr>
        <p:sp>
          <p:nvSpPr>
            <p:cNvPr id="13" name="Rectangle 12">
              <a:extLst>
                <a:ext uri="{FF2B5EF4-FFF2-40B4-BE49-F238E27FC236}">
                  <a16:creationId xmlns:a16="http://schemas.microsoft.com/office/drawing/2014/main" id="{10B4520A-996E-330C-99DA-69CA4D89E9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C8FA945-E356-695F-18D6-CAD4EF34FE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3527553"/>
              <a:ext cx="123362" cy="3330447"/>
            </a:xfrm>
            <a:prstGeom prst="rect">
              <a:avLst/>
            </a:prstGeom>
            <a:gradFill>
              <a:gsLst>
                <a:gs pos="19000">
                  <a:schemeClr val="accent5">
                    <a:lumMod val="60000"/>
                    <a:lumOff val="40000"/>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7663635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73816-78D4-06E8-D700-63A51A7B915C}"/>
              </a:ext>
            </a:extLst>
          </p:cNvPr>
          <p:cNvSpPr>
            <a:spLocks noGrp="1"/>
          </p:cNvSpPr>
          <p:nvPr>
            <p:ph type="title"/>
          </p:nvPr>
        </p:nvSpPr>
        <p:spPr>
          <a:xfrm>
            <a:off x="7910285" y="741391"/>
            <a:ext cx="3443514" cy="1616203"/>
          </a:xfrm>
        </p:spPr>
        <p:txBody>
          <a:bodyPr anchor="b">
            <a:normAutofit/>
          </a:bodyPr>
          <a:lstStyle/>
          <a:p>
            <a:r>
              <a:rPr lang="en-US" sz="3200" dirty="0"/>
              <a:t>Mexican Border Crossings by Mode of Transport</a:t>
            </a:r>
          </a:p>
        </p:txBody>
      </p:sp>
      <p:pic>
        <p:nvPicPr>
          <p:cNvPr id="5" name="Content Placeholder 4" descr="A graph of a number of transporters&#10;&#10;Description automatically generated with medium confidence">
            <a:extLst>
              <a:ext uri="{FF2B5EF4-FFF2-40B4-BE49-F238E27FC236}">
                <a16:creationId xmlns:a16="http://schemas.microsoft.com/office/drawing/2014/main" id="{8643B39F-A437-C76C-E2E7-3EF48BAEA1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1065" y="573998"/>
            <a:ext cx="7548544" cy="5710003"/>
          </a:xfrm>
          <a:prstGeom prst="rect">
            <a:avLst/>
          </a:prstGeom>
        </p:spPr>
      </p:pic>
      <p:sp>
        <p:nvSpPr>
          <p:cNvPr id="9" name="Content Placeholder 8">
            <a:extLst>
              <a:ext uri="{FF2B5EF4-FFF2-40B4-BE49-F238E27FC236}">
                <a16:creationId xmlns:a16="http://schemas.microsoft.com/office/drawing/2014/main" id="{316A5310-93F1-7CBE-B316-E8922731BA3A}"/>
              </a:ext>
            </a:extLst>
          </p:cNvPr>
          <p:cNvSpPr>
            <a:spLocks noGrp="1"/>
          </p:cNvSpPr>
          <p:nvPr>
            <p:ph idx="1"/>
          </p:nvPr>
        </p:nvSpPr>
        <p:spPr>
          <a:xfrm>
            <a:off x="7910285" y="2533476"/>
            <a:ext cx="3443514" cy="3447832"/>
          </a:xfrm>
        </p:spPr>
        <p:txBody>
          <a:bodyPr anchor="t">
            <a:normAutofit/>
          </a:bodyPr>
          <a:lstStyle/>
          <a:p>
            <a:r>
              <a:rPr lang="en-US" sz="2000" dirty="0"/>
              <a:t>Personal Vehicle Passengers dominate with over 4 billion crossings indicating most vehicles carry multiple passengers.</a:t>
            </a:r>
          </a:p>
          <a:p>
            <a:r>
              <a:rPr lang="en-US" sz="2000" dirty="0"/>
              <a:t>Total freight-related crossings: 190 million crossings</a:t>
            </a:r>
          </a:p>
          <a:p>
            <a:endParaRPr lang="en-US" sz="2000" dirty="0"/>
          </a:p>
        </p:txBody>
      </p:sp>
      <p:grpSp>
        <p:nvGrpSpPr>
          <p:cNvPr id="12" name="Group 11">
            <a:extLst>
              <a:ext uri="{FF2B5EF4-FFF2-40B4-BE49-F238E27FC236}">
                <a16:creationId xmlns:a16="http://schemas.microsoft.com/office/drawing/2014/main" id="{31C49F18-8757-4E87-5C2E-9D6D7B82BA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025" y="6737718"/>
            <a:ext cx="12207200" cy="123363"/>
            <a:chOff x="-5025" y="6737718"/>
            <a:chExt cx="12207200" cy="123363"/>
          </a:xfrm>
        </p:grpSpPr>
        <p:sp>
          <p:nvSpPr>
            <p:cNvPr id="20" name="Rectangle 19">
              <a:extLst>
                <a:ext uri="{FF2B5EF4-FFF2-40B4-BE49-F238E27FC236}">
                  <a16:creationId xmlns:a16="http://schemas.microsoft.com/office/drawing/2014/main" id="{25C84D91-E5BF-B919-ACEF-4A25262CEE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flipH="1">
              <a:off x="6036894" y="695800"/>
              <a:ext cx="123362" cy="12207199"/>
            </a:xfrm>
            <a:prstGeom prst="rect">
              <a:avLst/>
            </a:prstGeom>
            <a:gradFill>
              <a:gsLst>
                <a:gs pos="0">
                  <a:schemeClr val="accent5"/>
                </a:gs>
                <a:gs pos="100000">
                  <a:schemeClr val="accent2"/>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D889E38-27CA-E23F-B646-8D7B4BB17DB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9176406" y="3835311"/>
              <a:ext cx="123362" cy="5928176"/>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239950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737D23-A6D8-59A8-40A9-B686A6624B59}"/>
              </a:ext>
            </a:extLst>
          </p:cNvPr>
          <p:cNvSpPr>
            <a:spLocks noGrp="1"/>
          </p:cNvSpPr>
          <p:nvPr>
            <p:ph type="title"/>
          </p:nvPr>
        </p:nvSpPr>
        <p:spPr>
          <a:xfrm>
            <a:off x="640080" y="325369"/>
            <a:ext cx="4368602" cy="1956841"/>
          </a:xfrm>
        </p:spPr>
        <p:txBody>
          <a:bodyPr anchor="b">
            <a:noAutofit/>
          </a:bodyPr>
          <a:lstStyle/>
          <a:p>
            <a:r>
              <a:rPr lang="en-US" dirty="0"/>
              <a:t>Map of U.S. Border Crossings</a:t>
            </a:r>
          </a:p>
        </p:txBody>
      </p:sp>
      <p:sp>
        <p:nvSpPr>
          <p:cNvPr id="1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ontent Placeholder 10">
            <a:extLst>
              <a:ext uri="{FF2B5EF4-FFF2-40B4-BE49-F238E27FC236}">
                <a16:creationId xmlns:a16="http://schemas.microsoft.com/office/drawing/2014/main" id="{517DDED9-DFDB-B243-179F-C10B8D4B4041}"/>
              </a:ext>
            </a:extLst>
          </p:cNvPr>
          <p:cNvSpPr>
            <a:spLocks noGrp="1"/>
          </p:cNvSpPr>
          <p:nvPr>
            <p:ph idx="1"/>
          </p:nvPr>
        </p:nvSpPr>
        <p:spPr>
          <a:xfrm>
            <a:off x="640080" y="2872899"/>
            <a:ext cx="4243589" cy="3320668"/>
          </a:xfrm>
        </p:spPr>
        <p:txBody>
          <a:bodyPr>
            <a:normAutofit/>
          </a:bodyPr>
          <a:lstStyle/>
          <a:p>
            <a:r>
              <a:rPr lang="en-US" sz="2200" dirty="0">
                <a:hlinkClick r:id="rId2"/>
              </a:rPr>
              <a:t>U</a:t>
            </a:r>
            <a:r>
              <a:rPr lang="en-US" sz="2200">
                <a:hlinkClick r:id="rId2"/>
              </a:rPr>
              <a:t>.S. </a:t>
            </a:r>
            <a:r>
              <a:rPr lang="en-US" sz="2200" dirty="0">
                <a:hlinkClick r:id="rId2"/>
              </a:rPr>
              <a:t>top 5 Busiest and Loneliest Ports of Entry</a:t>
            </a:r>
            <a:endParaRPr lang="en-US" sz="2200" dirty="0"/>
          </a:p>
        </p:txBody>
      </p:sp>
      <p:pic>
        <p:nvPicPr>
          <p:cNvPr id="7" name="Content Placeholder 6" descr="A cartoon of a person sleeping in an office&#10;&#10;Description automatically generated">
            <a:extLst>
              <a:ext uri="{FF2B5EF4-FFF2-40B4-BE49-F238E27FC236}">
                <a16:creationId xmlns:a16="http://schemas.microsoft.com/office/drawing/2014/main" id="{00B7EBA0-290D-FDD5-5206-4489EC6D9C71}"/>
              </a:ext>
            </a:extLst>
          </p:cNvPr>
          <p:cNvPicPr>
            <a:picLocks noChangeAspect="1"/>
          </p:cNvPicPr>
          <p:nvPr/>
        </p:nvPicPr>
        <p:blipFill>
          <a:blip r:embed="rId3">
            <a:extLst>
              <a:ext uri="{28A0092B-C50C-407E-A947-70E740481C1C}">
                <a14:useLocalDpi xmlns:a14="http://schemas.microsoft.com/office/drawing/2010/main" val="0"/>
              </a:ext>
            </a:extLst>
          </a:blip>
          <a:srcRect l="17029" r="25548"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475129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27864-424D-BFC6-672E-972A98954025}"/>
              </a:ext>
            </a:extLst>
          </p:cNvPr>
          <p:cNvSpPr>
            <a:spLocks noGrp="1"/>
          </p:cNvSpPr>
          <p:nvPr>
            <p:ph type="title"/>
          </p:nvPr>
        </p:nvSpPr>
        <p:spPr/>
        <p:txBody>
          <a:bodyPr/>
          <a:lstStyle/>
          <a:p>
            <a:r>
              <a:rPr lang="en-US" b="1" u="sng" dirty="0"/>
              <a:t>Initial Analysis</a:t>
            </a:r>
          </a:p>
        </p:txBody>
      </p:sp>
      <p:sp>
        <p:nvSpPr>
          <p:cNvPr id="4" name="Text Placeholder 3">
            <a:extLst>
              <a:ext uri="{FF2B5EF4-FFF2-40B4-BE49-F238E27FC236}">
                <a16:creationId xmlns:a16="http://schemas.microsoft.com/office/drawing/2014/main" id="{E25B5A2A-305C-B72C-311B-1DB5CA98AF96}"/>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Initially reviewed the dataset using python/pandas. Looked over summaries of overall crossings by year, state, etc. Used matplotlib to summarize overall crossings by year included in dataset. </a:t>
            </a:r>
          </a:p>
          <a:p>
            <a:pPr marL="285750" indent="-285750">
              <a:buFont typeface="Arial" panose="020B0604020202020204" pitchFamily="34" charset="0"/>
              <a:buChar char="•"/>
            </a:pPr>
            <a:r>
              <a:rPr lang="en-US" dirty="0"/>
              <a:t>Data shows that border crossings have been at a decrease over time but has fluctuated. </a:t>
            </a:r>
          </a:p>
        </p:txBody>
      </p:sp>
      <p:pic>
        <p:nvPicPr>
          <p:cNvPr id="6" name="Picture 5">
            <a:extLst>
              <a:ext uri="{FF2B5EF4-FFF2-40B4-BE49-F238E27FC236}">
                <a16:creationId xmlns:a16="http://schemas.microsoft.com/office/drawing/2014/main" id="{CBA31405-12C5-85E2-80DD-BC103E666F57}"/>
              </a:ext>
            </a:extLst>
          </p:cNvPr>
          <p:cNvPicPr>
            <a:picLocks noChangeAspect="1"/>
          </p:cNvPicPr>
          <p:nvPr/>
        </p:nvPicPr>
        <p:blipFill>
          <a:blip r:embed="rId2"/>
          <a:stretch>
            <a:fillRect/>
          </a:stretch>
        </p:blipFill>
        <p:spPr>
          <a:xfrm>
            <a:off x="4772025" y="587376"/>
            <a:ext cx="6905330" cy="5281612"/>
          </a:xfrm>
          <a:prstGeom prst="rect">
            <a:avLst/>
          </a:prstGeom>
        </p:spPr>
      </p:pic>
    </p:spTree>
    <p:extLst>
      <p:ext uri="{BB962C8B-B14F-4D97-AF65-F5344CB8AC3E}">
        <p14:creationId xmlns:p14="http://schemas.microsoft.com/office/powerpoint/2010/main" val="13101570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A2F31-6FC9-C2CA-A515-CD92215B576E}"/>
              </a:ext>
            </a:extLst>
          </p:cNvPr>
          <p:cNvSpPr>
            <a:spLocks noGrp="1"/>
          </p:cNvSpPr>
          <p:nvPr>
            <p:ph type="title"/>
          </p:nvPr>
        </p:nvSpPr>
        <p:spPr/>
        <p:txBody>
          <a:bodyPr/>
          <a:lstStyle/>
          <a:p>
            <a:r>
              <a:rPr lang="en-US" b="1" u="sng" dirty="0"/>
              <a:t>Initial Analysis</a:t>
            </a:r>
          </a:p>
        </p:txBody>
      </p:sp>
      <p:sp>
        <p:nvSpPr>
          <p:cNvPr id="4" name="Text Placeholder 3">
            <a:extLst>
              <a:ext uri="{FF2B5EF4-FFF2-40B4-BE49-F238E27FC236}">
                <a16:creationId xmlns:a16="http://schemas.microsoft.com/office/drawing/2014/main" id="{704F39CC-E530-1B53-7467-084C69B9167B}"/>
              </a:ext>
            </a:extLst>
          </p:cNvPr>
          <p:cNvSpPr>
            <a:spLocks noGrp="1"/>
          </p:cNvSpPr>
          <p:nvPr>
            <p:ph type="body" sz="half" idx="2"/>
          </p:nvPr>
        </p:nvSpPr>
        <p:spPr/>
        <p:txBody>
          <a:bodyPr/>
          <a:lstStyle/>
          <a:p>
            <a:pPr marL="285750" indent="-285750">
              <a:buFont typeface="Arial" panose="020B0604020202020204" pitchFamily="34" charset="0"/>
              <a:buChar char="•"/>
            </a:pPr>
            <a:r>
              <a:rPr lang="en-US" dirty="0"/>
              <a:t>Overall, the dataset shows that Texas had the most crossings between 1997-2024. </a:t>
            </a:r>
          </a:p>
          <a:p>
            <a:pPr marL="285750" indent="-285750">
              <a:buFont typeface="Arial" panose="020B0604020202020204" pitchFamily="34" charset="0"/>
              <a:buChar char="•"/>
            </a:pPr>
            <a:r>
              <a:rPr lang="en-US" dirty="0"/>
              <a:t>Crossings were at an all time high in 2000 with the total recorded number being 540,021,542.</a:t>
            </a:r>
          </a:p>
          <a:p>
            <a:pPr marL="285750" indent="-285750">
              <a:buFont typeface="Arial" panose="020B0604020202020204" pitchFamily="34" charset="0"/>
              <a:buChar char="•"/>
            </a:pPr>
            <a:endParaRPr lang="en-US" dirty="0"/>
          </a:p>
        </p:txBody>
      </p:sp>
      <p:pic>
        <p:nvPicPr>
          <p:cNvPr id="6" name="Picture 5">
            <a:extLst>
              <a:ext uri="{FF2B5EF4-FFF2-40B4-BE49-F238E27FC236}">
                <a16:creationId xmlns:a16="http://schemas.microsoft.com/office/drawing/2014/main" id="{BE52039B-6877-6D4E-C37E-D6C3821ECD85}"/>
              </a:ext>
            </a:extLst>
          </p:cNvPr>
          <p:cNvPicPr>
            <a:picLocks noChangeAspect="1"/>
          </p:cNvPicPr>
          <p:nvPr/>
        </p:nvPicPr>
        <p:blipFill>
          <a:blip r:embed="rId2"/>
          <a:stretch>
            <a:fillRect/>
          </a:stretch>
        </p:blipFill>
        <p:spPr>
          <a:xfrm>
            <a:off x="7419977" y="606488"/>
            <a:ext cx="2190750" cy="4362450"/>
          </a:xfrm>
          <a:prstGeom prst="rect">
            <a:avLst/>
          </a:prstGeom>
        </p:spPr>
      </p:pic>
      <p:pic>
        <p:nvPicPr>
          <p:cNvPr id="8" name="Picture 7">
            <a:extLst>
              <a:ext uri="{FF2B5EF4-FFF2-40B4-BE49-F238E27FC236}">
                <a16:creationId xmlns:a16="http://schemas.microsoft.com/office/drawing/2014/main" id="{25EAFBC1-8CBA-E9DF-8C35-93C3969C52AF}"/>
              </a:ext>
            </a:extLst>
          </p:cNvPr>
          <p:cNvPicPr>
            <a:picLocks noChangeAspect="1"/>
          </p:cNvPicPr>
          <p:nvPr/>
        </p:nvPicPr>
        <p:blipFill>
          <a:blip r:embed="rId3"/>
          <a:stretch>
            <a:fillRect/>
          </a:stretch>
        </p:blipFill>
        <p:spPr>
          <a:xfrm>
            <a:off x="10179679" y="377481"/>
            <a:ext cx="1088625" cy="6318593"/>
          </a:xfrm>
          <a:prstGeom prst="rect">
            <a:avLst/>
          </a:prstGeom>
        </p:spPr>
      </p:pic>
    </p:spTree>
    <p:extLst>
      <p:ext uri="{BB962C8B-B14F-4D97-AF65-F5344CB8AC3E}">
        <p14:creationId xmlns:p14="http://schemas.microsoft.com/office/powerpoint/2010/main" val="11660996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4248F3-BC0B-08AA-A8B5-79F472DA3614}"/>
              </a:ext>
            </a:extLst>
          </p:cNvPr>
          <p:cNvSpPr>
            <a:spLocks noGrp="1"/>
          </p:cNvSpPr>
          <p:nvPr>
            <p:ph type="title"/>
          </p:nvPr>
        </p:nvSpPr>
        <p:spPr/>
        <p:txBody>
          <a:bodyPr/>
          <a:lstStyle/>
          <a:p>
            <a:r>
              <a:rPr lang="en-US" b="1" u="sng" dirty="0"/>
              <a:t>Future Predictions</a:t>
            </a:r>
          </a:p>
        </p:txBody>
      </p:sp>
      <p:sp>
        <p:nvSpPr>
          <p:cNvPr id="4" name="Text Placeholder 3">
            <a:extLst>
              <a:ext uri="{FF2B5EF4-FFF2-40B4-BE49-F238E27FC236}">
                <a16:creationId xmlns:a16="http://schemas.microsoft.com/office/drawing/2014/main" id="{41699DBA-A4BE-A63C-11C0-869930DD54D2}"/>
              </a:ext>
            </a:extLst>
          </p:cNvPr>
          <p:cNvSpPr>
            <a:spLocks noGrp="1"/>
          </p:cNvSpPr>
          <p:nvPr>
            <p:ph type="body" sz="half" idx="2"/>
          </p:nvPr>
        </p:nvSpPr>
        <p:spPr/>
        <p:txBody>
          <a:bodyPr>
            <a:normAutofit lnSpcReduction="10000"/>
          </a:bodyPr>
          <a:lstStyle/>
          <a:p>
            <a:pPr marL="285750" indent="-285750">
              <a:buFont typeface="Arial" panose="020B0604020202020204" pitchFamily="34" charset="0"/>
              <a:buChar char="•"/>
            </a:pPr>
            <a:r>
              <a:rPr lang="en-US" dirty="0"/>
              <a:t>Wanted to predict whether or not overall crossings will increase or decrease throughout the future. </a:t>
            </a:r>
          </a:p>
          <a:p>
            <a:pPr marL="285750" indent="-285750">
              <a:buFont typeface="Arial" panose="020B0604020202020204" pitchFamily="34" charset="0"/>
              <a:buChar char="•"/>
            </a:pPr>
            <a:r>
              <a:rPr lang="en-US" dirty="0"/>
              <a:t>Tested a few machine learning methods to predict an increase/decrease for future years. Used, summarized data by year/state and overall crossings. Then added column with % increase/decrease from year to year, and additional with increase/decrease result. Used linear Regression to predict from a sample. Accuracy was only 67%. </a:t>
            </a:r>
          </a:p>
          <a:p>
            <a:pPr marL="285750" indent="-285750">
              <a:buFont typeface="Arial" panose="020B0604020202020204" pitchFamily="34" charset="0"/>
              <a:buChar char="•"/>
            </a:pPr>
            <a:r>
              <a:rPr lang="en-US" dirty="0"/>
              <a:t>Tried to switch to Logistic Regression using the same data frame, but accuracy decreased.</a:t>
            </a:r>
          </a:p>
        </p:txBody>
      </p:sp>
      <p:pic>
        <p:nvPicPr>
          <p:cNvPr id="6" name="Picture 5">
            <a:extLst>
              <a:ext uri="{FF2B5EF4-FFF2-40B4-BE49-F238E27FC236}">
                <a16:creationId xmlns:a16="http://schemas.microsoft.com/office/drawing/2014/main" id="{83E80E29-CF92-EA36-FF89-6728DE8461CB}"/>
              </a:ext>
            </a:extLst>
          </p:cNvPr>
          <p:cNvPicPr>
            <a:picLocks noChangeAspect="1"/>
          </p:cNvPicPr>
          <p:nvPr/>
        </p:nvPicPr>
        <p:blipFill>
          <a:blip r:embed="rId2"/>
          <a:stretch>
            <a:fillRect/>
          </a:stretch>
        </p:blipFill>
        <p:spPr>
          <a:xfrm>
            <a:off x="6238875" y="1714500"/>
            <a:ext cx="3429000" cy="1714500"/>
          </a:xfrm>
          <a:prstGeom prst="rect">
            <a:avLst/>
          </a:prstGeom>
        </p:spPr>
      </p:pic>
      <p:sp>
        <p:nvSpPr>
          <p:cNvPr id="7" name="TextBox 6">
            <a:extLst>
              <a:ext uri="{FF2B5EF4-FFF2-40B4-BE49-F238E27FC236}">
                <a16:creationId xmlns:a16="http://schemas.microsoft.com/office/drawing/2014/main" id="{047F2E20-7A1C-7CB5-4C46-A5081C0320A0}"/>
              </a:ext>
            </a:extLst>
          </p:cNvPr>
          <p:cNvSpPr txBox="1"/>
          <p:nvPr/>
        </p:nvSpPr>
        <p:spPr>
          <a:xfrm>
            <a:off x="6200775" y="1190625"/>
            <a:ext cx="2123338" cy="369332"/>
          </a:xfrm>
          <a:prstGeom prst="rect">
            <a:avLst/>
          </a:prstGeom>
          <a:noFill/>
        </p:spPr>
        <p:txBody>
          <a:bodyPr wrap="none" rtlCol="0">
            <a:spAutoFit/>
          </a:bodyPr>
          <a:lstStyle/>
          <a:p>
            <a:r>
              <a:rPr lang="en-US" b="1" u="sng" dirty="0"/>
              <a:t>Linear Regression:</a:t>
            </a:r>
          </a:p>
        </p:txBody>
      </p:sp>
      <p:sp>
        <p:nvSpPr>
          <p:cNvPr id="8" name="TextBox 7">
            <a:extLst>
              <a:ext uri="{FF2B5EF4-FFF2-40B4-BE49-F238E27FC236}">
                <a16:creationId xmlns:a16="http://schemas.microsoft.com/office/drawing/2014/main" id="{814B5BE5-3993-3FD4-5CB9-592420755579}"/>
              </a:ext>
            </a:extLst>
          </p:cNvPr>
          <p:cNvSpPr txBox="1"/>
          <p:nvPr/>
        </p:nvSpPr>
        <p:spPr>
          <a:xfrm>
            <a:off x="6096000" y="3963194"/>
            <a:ext cx="2291333" cy="369332"/>
          </a:xfrm>
          <a:prstGeom prst="rect">
            <a:avLst/>
          </a:prstGeom>
          <a:noFill/>
        </p:spPr>
        <p:txBody>
          <a:bodyPr wrap="none" rtlCol="0">
            <a:spAutoFit/>
          </a:bodyPr>
          <a:lstStyle/>
          <a:p>
            <a:r>
              <a:rPr lang="en-US" b="1" u="sng" dirty="0"/>
              <a:t>Logistic Regression:</a:t>
            </a:r>
          </a:p>
        </p:txBody>
      </p:sp>
      <p:pic>
        <p:nvPicPr>
          <p:cNvPr id="10" name="Picture 9">
            <a:extLst>
              <a:ext uri="{FF2B5EF4-FFF2-40B4-BE49-F238E27FC236}">
                <a16:creationId xmlns:a16="http://schemas.microsoft.com/office/drawing/2014/main" id="{E2E65C49-A16B-275F-6471-8A2316625235}"/>
              </a:ext>
            </a:extLst>
          </p:cNvPr>
          <p:cNvPicPr>
            <a:picLocks noChangeAspect="1"/>
          </p:cNvPicPr>
          <p:nvPr/>
        </p:nvPicPr>
        <p:blipFill>
          <a:blip r:embed="rId3"/>
          <a:stretch>
            <a:fillRect/>
          </a:stretch>
        </p:blipFill>
        <p:spPr>
          <a:xfrm>
            <a:off x="6523006" y="4591050"/>
            <a:ext cx="3486150" cy="1771650"/>
          </a:xfrm>
          <a:prstGeom prst="rect">
            <a:avLst/>
          </a:prstGeom>
        </p:spPr>
      </p:pic>
    </p:spTree>
    <p:extLst>
      <p:ext uri="{BB962C8B-B14F-4D97-AF65-F5344CB8AC3E}">
        <p14:creationId xmlns:p14="http://schemas.microsoft.com/office/powerpoint/2010/main" val="10755320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147</TotalTime>
  <Words>914</Words>
  <Application>Microsoft Office PowerPoint</Application>
  <PresentationFormat>Widescreen</PresentationFormat>
  <Paragraphs>60</Paragraphs>
  <Slides>15</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Aptos</vt:lpstr>
      <vt:lpstr>Aptos Display</vt:lpstr>
      <vt:lpstr>Arial</vt:lpstr>
      <vt:lpstr>ArialMT</vt:lpstr>
      <vt:lpstr>Slack-Lato</vt:lpstr>
      <vt:lpstr>Office Theme</vt:lpstr>
      <vt:lpstr>Border Crossing Analysis by Mode of Transport</vt:lpstr>
      <vt:lpstr>Purpose of the Analysis</vt:lpstr>
      <vt:lpstr>Data Overview</vt:lpstr>
      <vt:lpstr>Canadian Border Crossings by Mode of Transport</vt:lpstr>
      <vt:lpstr>Mexican Border Crossings by Mode of Transport</vt:lpstr>
      <vt:lpstr>Map of U.S. Border Crossings</vt:lpstr>
      <vt:lpstr>Initial Analysis</vt:lpstr>
      <vt:lpstr>Initial Analysis</vt:lpstr>
      <vt:lpstr>Future Predictions</vt:lpstr>
      <vt:lpstr>Future Predictions</vt:lpstr>
      <vt:lpstr>Random Forest </vt:lpstr>
      <vt:lpstr>Process</vt:lpstr>
      <vt:lpstr>PowerPoint Presentation</vt:lpstr>
      <vt:lpstr>PowerPoint Presentation</vt:lpstr>
      <vt:lpstr>Applications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Mike Hennessy</dc:creator>
  <cp:lastModifiedBy>Mike Hennessy</cp:lastModifiedBy>
  <cp:revision>7</cp:revision>
  <dcterms:created xsi:type="dcterms:W3CDTF">2024-12-01T23:01:34Z</dcterms:created>
  <dcterms:modified xsi:type="dcterms:W3CDTF">2024-12-03T05:50:40Z</dcterms:modified>
</cp:coreProperties>
</file>

<file path=docProps/thumbnail.jpeg>
</file>